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56" r:id="rId2"/>
    <p:sldId id="257" r:id="rId3"/>
    <p:sldId id="284" r:id="rId4"/>
    <p:sldId id="260" r:id="rId5"/>
    <p:sldId id="258" r:id="rId6"/>
    <p:sldId id="266" r:id="rId7"/>
    <p:sldId id="263" r:id="rId8"/>
    <p:sldId id="276" r:id="rId9"/>
    <p:sldId id="277" r:id="rId10"/>
    <p:sldId id="278" r:id="rId11"/>
    <p:sldId id="267" r:id="rId12"/>
    <p:sldId id="268" r:id="rId13"/>
    <p:sldId id="269" r:id="rId14"/>
    <p:sldId id="279" r:id="rId15"/>
    <p:sldId id="270" r:id="rId16"/>
    <p:sldId id="271" r:id="rId17"/>
    <p:sldId id="274" r:id="rId18"/>
    <p:sldId id="287" r:id="rId19"/>
    <p:sldId id="280" r:id="rId20"/>
    <p:sldId id="281" r:id="rId21"/>
    <p:sldId id="283" r:id="rId22"/>
    <p:sldId id="282" r:id="rId23"/>
    <p:sldId id="288" r:id="rId24"/>
    <p:sldId id="286"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6" d="100"/>
          <a:sy n="26" d="100"/>
        </p:scale>
        <p:origin x="-122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5A6FC52-6F56-4DE7-9C63-FD16E6727981}" type="datetimeFigureOut">
              <a:rPr lang="en-US" smtClean="0"/>
              <a:pPr/>
              <a:t>7/25/2016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129415A-3EE6-465F-863A-8A24624A0EC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F014841-6AAB-42C4-9046-D498D75FD5C5}" type="datetimeFigureOut">
              <a:rPr lang="en-US" smtClean="0"/>
              <a:pPr/>
              <a:t>7/25/2016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BFB3E9E-A2DA-483E-BB37-9C1603221156}"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014841-6AAB-42C4-9046-D498D75FD5C5}" type="datetimeFigureOut">
              <a:rPr lang="en-US" smtClean="0"/>
              <a:pPr/>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B3E9E-A2DA-483E-BB37-9C16032211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014841-6AAB-42C4-9046-D498D75FD5C5}" type="datetimeFigureOut">
              <a:rPr lang="en-US" smtClean="0"/>
              <a:pPr/>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B3E9E-A2DA-483E-BB37-9C16032211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014841-6AAB-42C4-9046-D498D75FD5C5}" type="datetimeFigureOut">
              <a:rPr lang="en-US" smtClean="0"/>
              <a:pPr/>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B3E9E-A2DA-483E-BB37-9C16032211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F014841-6AAB-42C4-9046-D498D75FD5C5}" type="datetimeFigureOut">
              <a:rPr lang="en-US" smtClean="0"/>
              <a:pPr/>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BFB3E9E-A2DA-483E-BB37-9C160322115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014841-6AAB-42C4-9046-D498D75FD5C5}" type="datetimeFigureOut">
              <a:rPr lang="en-US" smtClean="0"/>
              <a:pPr/>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B3E9E-A2DA-483E-BB37-9C16032211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F014841-6AAB-42C4-9046-D498D75FD5C5}" type="datetimeFigureOut">
              <a:rPr lang="en-US" smtClean="0"/>
              <a:pPr/>
              <a:t>7/25/2016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B3E9E-A2DA-483E-BB37-9C16032211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014841-6AAB-42C4-9046-D498D75FD5C5}" type="datetimeFigureOut">
              <a:rPr lang="en-US" smtClean="0"/>
              <a:pPr/>
              <a:t>7/25/2016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B3E9E-A2DA-483E-BB37-9C16032211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14841-6AAB-42C4-9046-D498D75FD5C5}" type="datetimeFigureOut">
              <a:rPr lang="en-US" smtClean="0"/>
              <a:pPr/>
              <a:t>7/25/2016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FB3E9E-A2DA-483E-BB37-9C16032211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014841-6AAB-42C4-9046-D498D75FD5C5}" type="datetimeFigureOut">
              <a:rPr lang="en-US" smtClean="0"/>
              <a:pPr/>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B3E9E-A2DA-483E-BB37-9C16032211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014841-6AAB-42C4-9046-D498D75FD5C5}" type="datetimeFigureOut">
              <a:rPr lang="en-US" smtClean="0"/>
              <a:pPr/>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B3E9E-A2DA-483E-BB37-9C16032211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F014841-6AAB-42C4-9046-D498D75FD5C5}" type="datetimeFigureOut">
              <a:rPr lang="en-US" smtClean="0"/>
              <a:pPr/>
              <a:t>7/25/2016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BFB3E9E-A2DA-483E-BB37-9C160322115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solidFill>
                  <a:schemeClr val="tx1"/>
                </a:solidFill>
              </a:rPr>
              <a:t>Avid Strategies</a:t>
            </a:r>
            <a:br>
              <a:rPr lang="en-US" dirty="0" smtClean="0">
                <a:solidFill>
                  <a:schemeClr val="tx1"/>
                </a:solidFill>
              </a:rPr>
            </a:br>
            <a:r>
              <a:rPr lang="en-US" dirty="0" smtClean="0">
                <a:solidFill>
                  <a:schemeClr val="tx1"/>
                </a:solidFill>
              </a:rPr>
              <a:t>In the Mathematics </a:t>
            </a:r>
            <a:br>
              <a:rPr lang="en-US" dirty="0" smtClean="0">
                <a:solidFill>
                  <a:schemeClr val="tx1"/>
                </a:solidFill>
              </a:rPr>
            </a:br>
            <a:r>
              <a:rPr lang="en-US" dirty="0" smtClean="0">
                <a:solidFill>
                  <a:schemeClr val="tx1"/>
                </a:solidFill>
              </a:rPr>
              <a:t>Classroom</a:t>
            </a:r>
            <a:endParaRPr lang="en-US" dirty="0">
              <a:solidFill>
                <a:schemeClr val="tx1"/>
              </a:solidFill>
            </a:endParaRPr>
          </a:p>
        </p:txBody>
      </p:sp>
      <p:sp>
        <p:nvSpPr>
          <p:cNvPr id="5" name="Subtitle 4"/>
          <p:cNvSpPr>
            <a:spLocks noGrp="1"/>
          </p:cNvSpPr>
          <p:nvPr>
            <p:ph type="subTitle" idx="1"/>
          </p:nvPr>
        </p:nvSpPr>
        <p:spPr/>
        <p:txBody>
          <a:bodyPr/>
          <a:lstStyle/>
          <a:p>
            <a:r>
              <a:rPr lang="en-US" dirty="0" smtClean="0"/>
              <a:t>By </a:t>
            </a:r>
          </a:p>
          <a:p>
            <a:r>
              <a:rPr lang="en-US" dirty="0" smtClean="0"/>
              <a:t>Kelly Young and John Brocket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7010400" cy="6278642"/>
          </a:xfrm>
          <a:prstGeom prst="rect">
            <a:avLst/>
          </a:prstGeom>
          <a:noFill/>
        </p:spPr>
        <p:txBody>
          <a:bodyPr wrap="square" rtlCol="0">
            <a:spAutoFit/>
          </a:bodyPr>
          <a:lstStyle/>
          <a:p>
            <a:r>
              <a:rPr lang="en-US" sz="4800" dirty="0" smtClean="0"/>
              <a:t>Discussion Questions:</a:t>
            </a:r>
          </a:p>
          <a:p>
            <a:endParaRPr lang="en-US" dirty="0" smtClean="0"/>
          </a:p>
          <a:p>
            <a:pPr marL="342900" indent="-342900">
              <a:buAutoNum type="arabicParenR"/>
            </a:pPr>
            <a:r>
              <a:rPr lang="en-US" sz="2400" dirty="0" smtClean="0"/>
              <a:t>Why was AVID started?</a:t>
            </a:r>
          </a:p>
          <a:p>
            <a:pPr marL="342900" indent="-342900">
              <a:buAutoNum type="arabicParenR"/>
            </a:pPr>
            <a:endParaRPr lang="en-US" sz="2400" dirty="0" smtClean="0"/>
          </a:p>
          <a:p>
            <a:pPr marL="342900" indent="-342900">
              <a:buAutoNum type="arabicParenR"/>
            </a:pPr>
            <a:r>
              <a:rPr lang="en-US" sz="2400" dirty="0" smtClean="0"/>
              <a:t>What type of students is AVID intended to serve, and what is the end goal for these students?</a:t>
            </a:r>
          </a:p>
          <a:p>
            <a:pPr marL="342900" indent="-342900">
              <a:buAutoNum type="arabicParenR"/>
            </a:pPr>
            <a:endParaRPr lang="en-US" sz="2400" dirty="0" smtClean="0"/>
          </a:p>
          <a:p>
            <a:pPr marL="342900" indent="-342900">
              <a:buAutoNum type="arabicParenR"/>
            </a:pPr>
            <a:r>
              <a:rPr lang="en-US" sz="2400" dirty="0" smtClean="0"/>
              <a:t>What is the AVID elective and what is its purpose?</a:t>
            </a:r>
          </a:p>
          <a:p>
            <a:pPr marL="342900" indent="-342900">
              <a:buAutoNum type="arabicParenR"/>
            </a:pPr>
            <a:endParaRPr lang="en-US" sz="2400" dirty="0" smtClean="0"/>
          </a:p>
          <a:p>
            <a:pPr marL="342900" indent="-342900">
              <a:buAutoNum type="arabicParenR"/>
            </a:pPr>
            <a:r>
              <a:rPr lang="en-US" sz="2400" dirty="0" smtClean="0"/>
              <a:t>What philosophy are AVID Math Strategies based upon?</a:t>
            </a:r>
          </a:p>
          <a:p>
            <a:pPr marL="342900" indent="-342900">
              <a:buAutoNum type="arabicParenR"/>
            </a:pPr>
            <a:endParaRPr lang="en-US" sz="2400" dirty="0" smtClean="0"/>
          </a:p>
          <a:p>
            <a:pPr marL="342900" indent="-342900">
              <a:buAutoNum type="arabicParenR"/>
            </a:pPr>
            <a:r>
              <a:rPr lang="en-US" sz="2400" dirty="0" smtClean="0"/>
              <a:t>Do you have to be an AVID school to utilize AVID strategies?</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7772400" cy="3416320"/>
          </a:xfrm>
          <a:prstGeom prst="rect">
            <a:avLst/>
          </a:prstGeom>
          <a:noFill/>
        </p:spPr>
        <p:txBody>
          <a:bodyPr wrap="square" rtlCol="0">
            <a:spAutoFit/>
          </a:bodyPr>
          <a:lstStyle/>
          <a:p>
            <a:r>
              <a:rPr lang="en-US" sz="5400" dirty="0" smtClean="0"/>
              <a:t>W-Writing</a:t>
            </a:r>
          </a:p>
          <a:p>
            <a:r>
              <a:rPr lang="en-US" sz="5400" dirty="0" smtClean="0"/>
              <a:t>I – Inquiry</a:t>
            </a:r>
          </a:p>
          <a:p>
            <a:r>
              <a:rPr lang="en-US" sz="5400" dirty="0" smtClean="0"/>
              <a:t>C – Collaboration</a:t>
            </a:r>
          </a:p>
          <a:p>
            <a:r>
              <a:rPr lang="en-US" sz="5400" dirty="0" smtClean="0"/>
              <a:t>R - Reading</a:t>
            </a:r>
            <a:endParaRPr lang="en-US" sz="5400" dirty="0"/>
          </a:p>
        </p:txBody>
      </p:sp>
      <p:sp>
        <p:nvSpPr>
          <p:cNvPr id="4" name="TextBox 3"/>
          <p:cNvSpPr txBox="1"/>
          <p:nvPr/>
        </p:nvSpPr>
        <p:spPr>
          <a:xfrm>
            <a:off x="762000" y="4495800"/>
            <a:ext cx="7848600" cy="1446550"/>
          </a:xfrm>
          <a:prstGeom prst="rect">
            <a:avLst/>
          </a:prstGeom>
          <a:noFill/>
        </p:spPr>
        <p:txBody>
          <a:bodyPr wrap="square" rtlCol="0">
            <a:spAutoFit/>
          </a:bodyPr>
          <a:lstStyle/>
          <a:p>
            <a:r>
              <a:rPr lang="en-US" sz="4400" dirty="0" smtClean="0"/>
              <a:t>This is math class, so why are we reading and writing?</a:t>
            </a:r>
            <a:endParaRPr lang="en-US" sz="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annotRead"/>
          <p:cNvPicPr>
            <a:picLocks noChangeAspect="1" noChangeArrowheads="1"/>
          </p:cNvPicPr>
          <p:nvPr/>
        </p:nvPicPr>
        <p:blipFill>
          <a:blip r:embed="rId2" cstate="print"/>
          <a:srcRect/>
          <a:stretch>
            <a:fillRect/>
          </a:stretch>
        </p:blipFill>
        <p:spPr bwMode="auto">
          <a:xfrm>
            <a:off x="381000" y="1066800"/>
            <a:ext cx="8486488" cy="5791200"/>
          </a:xfrm>
          <a:prstGeom prst="rect">
            <a:avLst/>
          </a:prstGeom>
          <a:noFill/>
          <a:ln w="9525">
            <a:noFill/>
            <a:miter lim="800000"/>
            <a:headEnd/>
            <a:tailEnd/>
          </a:ln>
        </p:spPr>
      </p:pic>
      <p:sp>
        <p:nvSpPr>
          <p:cNvPr id="3" name="Rectangle 2"/>
          <p:cNvSpPr/>
          <p:nvPr/>
        </p:nvSpPr>
        <p:spPr>
          <a:xfrm>
            <a:off x="2057400" y="228600"/>
            <a:ext cx="4572000" cy="590931"/>
          </a:xfrm>
          <a:prstGeom prst="rect">
            <a:avLst/>
          </a:prstGeom>
        </p:spPr>
        <p:txBody>
          <a:bodyPr>
            <a:spAutoFit/>
          </a:bodyPr>
          <a:lstStyle/>
          <a:p>
            <a:pPr algn="ctr">
              <a:lnSpc>
                <a:spcPct val="90000"/>
              </a:lnSpc>
              <a:spcBef>
                <a:spcPct val="20000"/>
              </a:spcBef>
              <a:buFont typeface="Wingdings" charset="2"/>
              <a:buNone/>
              <a:defRPr/>
            </a:pPr>
            <a:r>
              <a:rPr lang="en-US" b="1" dirty="0" smtClean="0">
                <a:effectLst>
                  <a:outerShdw blurRad="38100" dist="38100" dir="2700000" algn="tl">
                    <a:srgbClr val="DDDDDD"/>
                  </a:outerShdw>
                </a:effectLst>
                <a:cs typeface="Arial" pitchFamily="34" charset="0"/>
              </a:rPr>
              <a:t>Why Do We Need to Emphasize Literacy in Mathematics?</a:t>
            </a:r>
            <a:endParaRPr lang="en-US" b="1" dirty="0">
              <a:effectLst>
                <a:outerShdw blurRad="38100" dist="38100" dir="2700000" algn="tl">
                  <a:srgbClr val="DDDDDD"/>
                </a:outerShdw>
              </a:effectLst>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04800" y="1143000"/>
            <a:ext cx="3810000" cy="5016758"/>
          </a:xfrm>
          <a:prstGeom prst="rect">
            <a:avLst/>
          </a:prstGeom>
          <a:noFill/>
          <a:ln w="28575" algn="ctr">
            <a:noFill/>
            <a:miter lim="800000"/>
            <a:headEnd/>
            <a:tailEnd/>
          </a:ln>
        </p:spPr>
        <p:txBody>
          <a:bodyPr>
            <a:spAutoFit/>
          </a:bodyPr>
          <a:lstStyle/>
          <a:p>
            <a:pPr eaLnBrk="0" hangingPunct="0">
              <a:spcBef>
                <a:spcPct val="50000"/>
              </a:spcBef>
            </a:pPr>
            <a:r>
              <a:rPr lang="en-US" sz="3200" dirty="0">
                <a:cs typeface="Arial" pitchFamily="34" charset="0"/>
              </a:rPr>
              <a:t>Students typically come to mathematics classes preoccupied with number manipulation. They do not see reading or writing as an important tools for learning math.</a:t>
            </a:r>
          </a:p>
        </p:txBody>
      </p:sp>
      <p:pic>
        <p:nvPicPr>
          <p:cNvPr id="3" name="Picture 3" descr="MPj04089850000[1]"/>
          <p:cNvPicPr>
            <a:picLocks noChangeAspect="1" noChangeArrowheads="1"/>
          </p:cNvPicPr>
          <p:nvPr/>
        </p:nvPicPr>
        <p:blipFill>
          <a:blip r:embed="rId2" cstate="print"/>
          <a:srcRect/>
          <a:stretch>
            <a:fillRect/>
          </a:stretch>
        </p:blipFill>
        <p:spPr bwMode="auto">
          <a:xfrm>
            <a:off x="4572000" y="1447800"/>
            <a:ext cx="3810000" cy="455302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8382000" cy="4672048"/>
          </a:xfrm>
          <a:prstGeom prst="rect">
            <a:avLst/>
          </a:prstGeom>
        </p:spPr>
        <p:txBody>
          <a:bodyPr wrap="square">
            <a:spAutoFit/>
          </a:bodyPr>
          <a:lstStyle/>
          <a:p>
            <a:pPr algn="ctr">
              <a:lnSpc>
                <a:spcPct val="120000"/>
              </a:lnSpc>
              <a:spcBef>
                <a:spcPct val="50000"/>
              </a:spcBef>
            </a:pPr>
            <a:r>
              <a:rPr lang="en-US" sz="3200" dirty="0" smtClean="0">
                <a:latin typeface="Times"/>
              </a:rPr>
              <a:t>Using literacy strategies </a:t>
            </a:r>
            <a:br>
              <a:rPr lang="en-US" sz="3200" dirty="0" smtClean="0">
                <a:latin typeface="Times"/>
              </a:rPr>
            </a:br>
            <a:r>
              <a:rPr lang="en-US" sz="3200" dirty="0" smtClean="0">
                <a:latin typeface="Times"/>
              </a:rPr>
              <a:t>in content areas</a:t>
            </a:r>
            <a:br>
              <a:rPr lang="en-US" sz="3200" dirty="0" smtClean="0">
                <a:latin typeface="Times"/>
              </a:rPr>
            </a:br>
            <a:r>
              <a:rPr lang="en-US" sz="3200" dirty="0" smtClean="0">
                <a:latin typeface="Times"/>
              </a:rPr>
              <a:t>is about teaching students how to </a:t>
            </a:r>
            <a:r>
              <a:rPr lang="en-US" dirty="0" smtClean="0">
                <a:latin typeface="Times"/>
              </a:rPr>
              <a:t/>
            </a:r>
            <a:br>
              <a:rPr lang="en-US" dirty="0" smtClean="0">
                <a:latin typeface="Times"/>
              </a:rPr>
            </a:br>
            <a:r>
              <a:rPr lang="en-US" sz="4800" u="sng" dirty="0" smtClean="0">
                <a:latin typeface="Times"/>
              </a:rPr>
              <a:t>USE </a:t>
            </a:r>
            <a:r>
              <a:rPr lang="en-US" sz="1600" u="sng" dirty="0" smtClean="0">
                <a:latin typeface="Times"/>
              </a:rPr>
              <a:t/>
            </a:r>
            <a:br>
              <a:rPr lang="en-US" sz="1600" u="sng" dirty="0" smtClean="0">
                <a:latin typeface="Times"/>
              </a:rPr>
            </a:br>
            <a:r>
              <a:rPr lang="en-US" sz="3200" b="1" u="sng" dirty="0" smtClean="0">
                <a:latin typeface="Times"/>
              </a:rPr>
              <a:t>reading, writing, listening and speaking</a:t>
            </a:r>
            <a:r>
              <a:rPr lang="en-US" sz="3200" u="sng" dirty="0" smtClean="0">
                <a:latin typeface="Times"/>
              </a:rPr>
              <a:t> </a:t>
            </a:r>
            <a:r>
              <a:rPr lang="en-US" u="sng" dirty="0" smtClean="0">
                <a:latin typeface="Times"/>
              </a:rPr>
              <a:t/>
            </a:r>
            <a:br>
              <a:rPr lang="en-US" u="sng" dirty="0" smtClean="0">
                <a:latin typeface="Times"/>
              </a:rPr>
            </a:br>
            <a:r>
              <a:rPr lang="en-US" dirty="0" smtClean="0">
                <a:latin typeface="Times"/>
              </a:rPr>
              <a:t>as</a:t>
            </a:r>
            <a:r>
              <a:rPr lang="en-US" sz="2000" dirty="0" smtClean="0">
                <a:latin typeface="Times"/>
              </a:rPr>
              <a:t> </a:t>
            </a:r>
            <a:r>
              <a:rPr lang="en-US" sz="4000" u="sng" dirty="0" smtClean="0">
                <a:latin typeface="Times"/>
              </a:rPr>
              <a:t>TOOLS</a:t>
            </a:r>
            <a:r>
              <a:rPr lang="en-US" sz="4000" dirty="0" smtClean="0">
                <a:latin typeface="Times"/>
              </a:rPr>
              <a:t> </a:t>
            </a:r>
            <a:r>
              <a:rPr lang="en-US" dirty="0" smtClean="0">
                <a:latin typeface="Times"/>
              </a:rPr>
              <a:t>for</a:t>
            </a:r>
            <a:r>
              <a:rPr lang="en-US" sz="2400" dirty="0" smtClean="0">
                <a:latin typeface="Times"/>
              </a:rPr>
              <a:t> </a:t>
            </a:r>
            <a:br>
              <a:rPr lang="en-US" sz="2400" dirty="0" smtClean="0">
                <a:latin typeface="Times"/>
              </a:rPr>
            </a:br>
            <a:r>
              <a:rPr lang="en-US" sz="3200" b="1" dirty="0" smtClean="0">
                <a:latin typeface="Times"/>
              </a:rPr>
              <a:t>THINKING</a:t>
            </a:r>
            <a:r>
              <a:rPr lang="en-US" sz="3200" dirty="0" smtClean="0">
                <a:latin typeface="Times"/>
              </a:rPr>
              <a:t> and </a:t>
            </a:r>
            <a:r>
              <a:rPr lang="en-US" sz="3200" b="1" dirty="0" smtClean="0">
                <a:latin typeface="Times"/>
              </a:rPr>
              <a:t>LEARNING</a:t>
            </a:r>
            <a:endParaRPr lang="en-US" sz="2400" b="1" dirty="0">
              <a:solidFill>
                <a:srgbClr val="FF0000"/>
              </a:solidFill>
              <a:latin typeface="Time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914400" y="3810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effectLst/>
                <a:uLnTx/>
                <a:uFillTx/>
                <a:latin typeface="Arial" pitchFamily="34" charset="0"/>
                <a:ea typeface="+mj-ea"/>
                <a:cs typeface="Arial" pitchFamily="34" charset="0"/>
              </a:rPr>
              <a:t>Why Read and Write in Math?</a:t>
            </a:r>
          </a:p>
        </p:txBody>
      </p:sp>
      <p:sp>
        <p:nvSpPr>
          <p:cNvPr id="3" name="Rectangle 3"/>
          <p:cNvSpPr txBox="1">
            <a:spLocks noChangeArrowheads="1"/>
          </p:cNvSpPr>
          <p:nvPr/>
        </p:nvSpPr>
        <p:spPr>
          <a:xfrm>
            <a:off x="685800" y="1447800"/>
            <a:ext cx="7924800" cy="4800600"/>
          </a:xfrm>
          <a:prstGeom prst="rect">
            <a:avLst/>
          </a:prstGeom>
        </p:spPr>
        <p:txBody>
          <a:bodyPr/>
          <a:lstStyle/>
          <a:p>
            <a:pPr marL="548640" marR="0" lvl="0" indent="-411480" algn="l" defTabSz="914400" rtl="0" eaLnBrk="1" fontAlgn="auto" latinLnBrk="0" hangingPunct="1">
              <a:lnSpc>
                <a:spcPct val="90000"/>
              </a:lnSpc>
              <a:spcBef>
                <a:spcPct val="20000"/>
              </a:spcBef>
              <a:spcAft>
                <a:spcPts val="0"/>
              </a:spcAft>
              <a:buClr>
                <a:schemeClr val="tx1"/>
              </a:buClr>
              <a:buSzPct val="65000"/>
              <a:buFont typeface="Arial" pitchFamily="34" charset="0"/>
              <a:buChar char="•"/>
              <a:tabLst/>
              <a:defRPr/>
            </a:pPr>
            <a:r>
              <a:rPr kumimoji="0" lang="en-US" sz="3200" b="0" i="0" u="none" strike="noStrike" kern="1200" cap="none" spc="0" normalizeH="0" baseline="0" noProof="0" dirty="0" smtClean="0">
                <a:ln>
                  <a:noFill/>
                </a:ln>
                <a:effectLst/>
                <a:uLnTx/>
                <a:uFillTx/>
                <a:latin typeface="Arial" pitchFamily="34" charset="0"/>
                <a:ea typeface="+mn-ea"/>
                <a:cs typeface="Arial" pitchFamily="34" charset="0"/>
              </a:rPr>
              <a:t>Deepens mathematical understanding,</a:t>
            </a:r>
          </a:p>
          <a:p>
            <a:pPr marL="548640" marR="0" lvl="0" indent="-411480" algn="l" defTabSz="914400" rtl="0" eaLnBrk="1" fontAlgn="auto" latinLnBrk="0" hangingPunct="1">
              <a:lnSpc>
                <a:spcPct val="90000"/>
              </a:lnSpc>
              <a:spcBef>
                <a:spcPct val="20000"/>
              </a:spcBef>
              <a:spcAft>
                <a:spcPts val="0"/>
              </a:spcAft>
              <a:buClr>
                <a:schemeClr val="tx1"/>
              </a:buClr>
              <a:buSzPct val="65000"/>
              <a:buFont typeface="Arial" pitchFamily="34" charset="0"/>
              <a:buChar char="•"/>
              <a:tabLst/>
              <a:defRPr/>
            </a:pPr>
            <a:r>
              <a:rPr kumimoji="0" lang="en-US" sz="3200" b="0" i="0" u="none" strike="noStrike" kern="1200" cap="none" spc="0" normalizeH="0" baseline="0" noProof="0" dirty="0" smtClean="0">
                <a:ln>
                  <a:noFill/>
                </a:ln>
                <a:effectLst/>
                <a:uLnTx/>
                <a:uFillTx/>
                <a:latin typeface="Arial" pitchFamily="34" charset="0"/>
                <a:ea typeface="+mn-ea"/>
                <a:cs typeface="Arial" pitchFamily="34" charset="0"/>
              </a:rPr>
              <a:t>Allows for “time” to learn,</a:t>
            </a:r>
          </a:p>
          <a:p>
            <a:pPr marL="548640" marR="0" lvl="0" indent="-411480" algn="l" defTabSz="914400" rtl="0" eaLnBrk="1" fontAlgn="auto" latinLnBrk="0" hangingPunct="1">
              <a:lnSpc>
                <a:spcPct val="90000"/>
              </a:lnSpc>
              <a:spcBef>
                <a:spcPct val="20000"/>
              </a:spcBef>
              <a:spcAft>
                <a:spcPts val="0"/>
              </a:spcAft>
              <a:buClr>
                <a:schemeClr val="tx1"/>
              </a:buClr>
              <a:buSzPct val="65000"/>
              <a:buFont typeface="Arial" pitchFamily="34" charset="0"/>
              <a:buChar char="•"/>
              <a:tabLst/>
              <a:defRPr/>
            </a:pPr>
            <a:r>
              <a:rPr kumimoji="0" lang="en-US" sz="3200" b="0" i="0" u="none" strike="noStrike" kern="1200" cap="none" spc="0" normalizeH="0" baseline="0" noProof="0" dirty="0" smtClean="0">
                <a:ln>
                  <a:noFill/>
                </a:ln>
                <a:effectLst/>
                <a:uLnTx/>
                <a:uFillTx/>
                <a:latin typeface="Arial" pitchFamily="34" charset="0"/>
                <a:ea typeface="+mn-ea"/>
                <a:cs typeface="Arial" pitchFamily="34" charset="0"/>
              </a:rPr>
              <a:t>Helps retain mathematical learning,</a:t>
            </a:r>
          </a:p>
          <a:p>
            <a:pPr marL="548640" marR="0" lvl="0" indent="-411480" algn="l" defTabSz="914400" rtl="0" eaLnBrk="1" fontAlgn="auto" latinLnBrk="0" hangingPunct="1">
              <a:lnSpc>
                <a:spcPct val="90000"/>
              </a:lnSpc>
              <a:spcBef>
                <a:spcPct val="20000"/>
              </a:spcBef>
              <a:spcAft>
                <a:spcPts val="0"/>
              </a:spcAft>
              <a:buClr>
                <a:schemeClr val="tx1"/>
              </a:buClr>
              <a:buSzPct val="65000"/>
              <a:buFont typeface="Arial" pitchFamily="34" charset="0"/>
              <a:buChar char="•"/>
              <a:tabLst/>
              <a:defRPr/>
            </a:pPr>
            <a:r>
              <a:rPr kumimoji="0" lang="en-US" sz="3200" b="0" i="0" u="none" strike="noStrike" kern="1200" cap="none" spc="0" normalizeH="0" baseline="0" noProof="0" dirty="0" smtClean="0">
                <a:ln>
                  <a:noFill/>
                </a:ln>
                <a:effectLst/>
                <a:uLnTx/>
                <a:uFillTx/>
                <a:latin typeface="Arial" pitchFamily="34" charset="0"/>
                <a:ea typeface="+mn-ea"/>
                <a:cs typeface="Arial" pitchFamily="34" charset="0"/>
              </a:rPr>
              <a:t>Fosters meaningful connections between what students already know and new leaning</a:t>
            </a:r>
          </a:p>
          <a:p>
            <a:pPr marL="548640" marR="0" lvl="0" indent="-411480" algn="l" defTabSz="914400" rtl="0" eaLnBrk="1" fontAlgn="auto" latinLnBrk="0" hangingPunct="1">
              <a:lnSpc>
                <a:spcPct val="90000"/>
              </a:lnSpc>
              <a:spcBef>
                <a:spcPct val="20000"/>
              </a:spcBef>
              <a:spcAft>
                <a:spcPts val="0"/>
              </a:spcAft>
              <a:buClr>
                <a:schemeClr val="tx1"/>
              </a:buClr>
              <a:buSzPct val="65000"/>
              <a:buFont typeface="Arial" pitchFamily="34" charset="0"/>
              <a:buChar char="•"/>
              <a:tabLst/>
              <a:defRPr/>
            </a:pPr>
            <a:r>
              <a:rPr kumimoji="0" lang="en-US" sz="3200" b="0" i="0" u="none" strike="noStrike" kern="1200" cap="none" spc="0" normalizeH="0" baseline="0" noProof="0" dirty="0" smtClean="0">
                <a:ln>
                  <a:noFill/>
                </a:ln>
                <a:effectLst/>
                <a:uLnTx/>
                <a:uFillTx/>
                <a:latin typeface="Arial" pitchFamily="34" charset="0"/>
                <a:ea typeface="+mn-ea"/>
                <a:cs typeface="Arial" pitchFamily="34" charset="0"/>
              </a:rPr>
              <a:t>Improves communication skills,</a:t>
            </a:r>
          </a:p>
          <a:p>
            <a:pPr marL="548640" marR="0" lvl="0" indent="-411480" algn="l" defTabSz="914400" rtl="0" eaLnBrk="1" fontAlgn="auto" latinLnBrk="0" hangingPunct="1">
              <a:lnSpc>
                <a:spcPct val="90000"/>
              </a:lnSpc>
              <a:spcBef>
                <a:spcPct val="20000"/>
              </a:spcBef>
              <a:spcAft>
                <a:spcPts val="0"/>
              </a:spcAft>
              <a:buClr>
                <a:schemeClr val="tx1"/>
              </a:buClr>
              <a:buSzPct val="65000"/>
              <a:buFont typeface="Arial" pitchFamily="34" charset="0"/>
              <a:buChar char="•"/>
              <a:tabLst/>
              <a:defRPr/>
            </a:pPr>
            <a:r>
              <a:rPr kumimoji="0" lang="en-US" sz="3200" b="0" i="0" u="none" strike="noStrike" kern="1200" cap="none" spc="0" normalizeH="0" baseline="0" noProof="0" dirty="0" smtClean="0">
                <a:ln>
                  <a:noFill/>
                </a:ln>
                <a:effectLst/>
                <a:uLnTx/>
                <a:uFillTx/>
                <a:latin typeface="Arial" pitchFamily="34" charset="0"/>
                <a:ea typeface="+mn-ea"/>
                <a:cs typeface="Arial" pitchFamily="34" charset="0"/>
              </a:rPr>
              <a:t>Helps assess student progress and thinking skills</a:t>
            </a:r>
          </a:p>
          <a:p>
            <a:pPr marL="548640" marR="0" lvl="0" indent="-411480" algn="l" defTabSz="914400" rtl="0" eaLnBrk="1" fontAlgn="auto" latinLnBrk="0" hangingPunct="1">
              <a:lnSpc>
                <a:spcPct val="90000"/>
              </a:lnSpc>
              <a:spcBef>
                <a:spcPct val="20000"/>
              </a:spcBef>
              <a:spcAft>
                <a:spcPts val="0"/>
              </a:spcAft>
              <a:buClr>
                <a:srgbClr val="FF0000"/>
              </a:buClr>
              <a:buSzPct val="65000"/>
              <a:buFont typeface="Wingdings" pitchFamily="2" charset="2"/>
              <a:buNone/>
              <a:tabLst/>
              <a:defRPr/>
            </a:pPr>
            <a:endParaRPr kumimoji="0" lang="en-US" sz="3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57200"/>
            <a:ext cx="7543800" cy="2123658"/>
          </a:xfrm>
          <a:prstGeom prst="rect">
            <a:avLst/>
          </a:prstGeom>
          <a:noFill/>
        </p:spPr>
        <p:txBody>
          <a:bodyPr wrap="square" rtlCol="0">
            <a:spAutoFit/>
          </a:bodyPr>
          <a:lstStyle/>
          <a:p>
            <a:r>
              <a:rPr lang="en-US" sz="2400" dirty="0" smtClean="0"/>
              <a:t>An excerpt from the National Board of Professional Teaching Standards</a:t>
            </a:r>
          </a:p>
          <a:p>
            <a:r>
              <a:rPr lang="en-US" sz="2400" dirty="0" smtClean="0"/>
              <a:t>For Adolescent and Young Adult Mathematics Teachers</a:t>
            </a:r>
          </a:p>
          <a:p>
            <a:r>
              <a:rPr lang="en-US" dirty="0" smtClean="0"/>
              <a:t>Taken from Standard # 6, “Ways of Thinking Mathematically”</a:t>
            </a:r>
          </a:p>
          <a:p>
            <a:endParaRPr lang="en-US" dirty="0"/>
          </a:p>
        </p:txBody>
      </p:sp>
      <p:sp>
        <p:nvSpPr>
          <p:cNvPr id="3" name="Rectangle 2"/>
          <p:cNvSpPr/>
          <p:nvPr/>
        </p:nvSpPr>
        <p:spPr>
          <a:xfrm>
            <a:off x="381000" y="2971800"/>
            <a:ext cx="8534400" cy="3170099"/>
          </a:xfrm>
          <a:prstGeom prst="rect">
            <a:avLst/>
          </a:prstGeom>
        </p:spPr>
        <p:txBody>
          <a:bodyPr wrap="square">
            <a:spAutoFit/>
          </a:bodyPr>
          <a:lstStyle/>
          <a:p>
            <a:r>
              <a:rPr lang="en-US" dirty="0" smtClean="0"/>
              <a:t>“</a:t>
            </a:r>
            <a:r>
              <a:rPr lang="en-US" sz="2000" dirty="0" smtClean="0"/>
              <a:t>Accomplished teachers </a:t>
            </a:r>
            <a:r>
              <a:rPr lang="en-US" sz="2000" b="1" i="1" dirty="0" smtClean="0"/>
              <a:t>deliberately structure opportunities for students to use and develop appropriate mathematical discourse</a:t>
            </a:r>
            <a:r>
              <a:rPr lang="en-US" sz="2000" dirty="0" smtClean="0"/>
              <a:t> as they reason and solve problems. These teachers give students opportunities to </a:t>
            </a:r>
            <a:r>
              <a:rPr lang="en-US" sz="2000" b="1" i="1" dirty="0" smtClean="0"/>
              <a:t>talk with one another, work together in solving problems, and use both written and oral discourse to describe and discuss their mathematical thinking and understanding</a:t>
            </a:r>
            <a:r>
              <a:rPr lang="en-US" sz="2000" b="1" dirty="0" smtClean="0"/>
              <a:t>.</a:t>
            </a:r>
            <a:r>
              <a:rPr lang="en-US" sz="2000" dirty="0" smtClean="0"/>
              <a:t>  As students talk and write about mathematics - as they explain their thinking - they </a:t>
            </a:r>
            <a:r>
              <a:rPr lang="en-US" sz="2000" b="1" i="1" dirty="0" smtClean="0"/>
              <a:t>deepen their mathematical understanding in powerful ways </a:t>
            </a:r>
            <a:r>
              <a:rPr lang="en-US" sz="2000" dirty="0" smtClean="0"/>
              <a:t>that can enhance their ability to use strategies and thought processes gained through the study of mathematics to deal with life issues.” </a:t>
            </a: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8153400" cy="1938992"/>
          </a:xfrm>
          <a:prstGeom prst="rect">
            <a:avLst/>
          </a:prstGeom>
          <a:noFill/>
        </p:spPr>
        <p:txBody>
          <a:bodyPr wrap="square" rtlCol="0">
            <a:spAutoFit/>
          </a:bodyPr>
          <a:lstStyle/>
          <a:p>
            <a:r>
              <a:rPr lang="en-US" sz="4000" dirty="0" smtClean="0"/>
              <a:t>Essential Elements of the AVID Elective and the WICR driven classroom</a:t>
            </a:r>
            <a:endParaRPr lang="en-US" sz="4000" dirty="0"/>
          </a:p>
        </p:txBody>
      </p:sp>
      <p:sp>
        <p:nvSpPr>
          <p:cNvPr id="3" name="TextBox 2"/>
          <p:cNvSpPr txBox="1"/>
          <p:nvPr/>
        </p:nvSpPr>
        <p:spPr>
          <a:xfrm>
            <a:off x="685800" y="2438400"/>
            <a:ext cx="8077200" cy="4801314"/>
          </a:xfrm>
          <a:prstGeom prst="rect">
            <a:avLst/>
          </a:prstGeom>
          <a:noFill/>
        </p:spPr>
        <p:txBody>
          <a:bodyPr wrap="square" rtlCol="0">
            <a:spAutoFit/>
          </a:bodyPr>
          <a:lstStyle/>
          <a:p>
            <a:pPr>
              <a:buFont typeface="Arial" pitchFamily="34" charset="0"/>
              <a:buChar char="•"/>
            </a:pPr>
            <a:endParaRPr lang="en-US" dirty="0" smtClean="0"/>
          </a:p>
          <a:p>
            <a:pPr>
              <a:buFont typeface="Arial" pitchFamily="34" charset="0"/>
              <a:buChar char="•"/>
            </a:pPr>
            <a:r>
              <a:rPr lang="en-US" sz="3600" dirty="0" smtClean="0"/>
              <a:t> The AVID notebook</a:t>
            </a:r>
          </a:p>
          <a:p>
            <a:pPr>
              <a:buFont typeface="Arial" pitchFamily="34" charset="0"/>
              <a:buChar char="•"/>
            </a:pPr>
            <a:r>
              <a:rPr lang="en-US" sz="3600" dirty="0" smtClean="0"/>
              <a:t> Cornell note-taking</a:t>
            </a:r>
          </a:p>
          <a:p>
            <a:pPr>
              <a:buFont typeface="Arial" pitchFamily="34" charset="0"/>
              <a:buChar char="•"/>
            </a:pPr>
            <a:r>
              <a:rPr lang="en-US" sz="3600" dirty="0" smtClean="0"/>
              <a:t> Costa’s level of questions</a:t>
            </a:r>
          </a:p>
          <a:p>
            <a:pPr>
              <a:buFont typeface="Arial" pitchFamily="34" charset="0"/>
              <a:buChar char="•"/>
            </a:pPr>
            <a:r>
              <a:rPr lang="en-US" sz="3600" dirty="0" smtClean="0"/>
              <a:t> Tutorials</a:t>
            </a:r>
          </a:p>
          <a:p>
            <a:pPr>
              <a:buFont typeface="Arial" pitchFamily="34" charset="0"/>
              <a:buChar char="•"/>
            </a:pPr>
            <a:r>
              <a:rPr lang="en-US" sz="3600" dirty="0" smtClean="0"/>
              <a:t> Learning Logs</a:t>
            </a:r>
          </a:p>
          <a:p>
            <a:pPr>
              <a:buFont typeface="Arial" pitchFamily="34" charset="0"/>
              <a:buChar char="•"/>
            </a:pPr>
            <a:r>
              <a:rPr lang="en-US" sz="3600" dirty="0" smtClean="0"/>
              <a:t> Reflective Journals</a:t>
            </a:r>
          </a:p>
          <a:p>
            <a:pPr>
              <a:buFont typeface="Arial" pitchFamily="34" charset="0"/>
              <a:buChar char="•"/>
            </a:pPr>
            <a:r>
              <a:rPr lang="en-US" sz="3600" dirty="0" smtClean="0"/>
              <a:t> Active learning</a:t>
            </a:r>
          </a:p>
          <a:p>
            <a:pPr>
              <a:buFont typeface="Arial" pitchFamily="34" charset="0"/>
              <a:buChar char="•"/>
            </a:pPr>
            <a:endParaRPr lang="en-US" dirty="0" smtClean="0"/>
          </a:p>
          <a:p>
            <a:pPr>
              <a:buFont typeface="Arial" pitchFamily="34" charset="0"/>
              <a:buChar cha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229600" cy="2585323"/>
          </a:xfrm>
          <a:prstGeom prst="rect">
            <a:avLst/>
          </a:prstGeom>
          <a:noFill/>
        </p:spPr>
        <p:txBody>
          <a:bodyPr wrap="square" rtlCol="0">
            <a:spAutoFit/>
          </a:bodyPr>
          <a:lstStyle/>
          <a:p>
            <a:r>
              <a:rPr lang="en-US" sz="5400" dirty="0" smtClean="0"/>
              <a:t>Kelly Young and Cornell Notes (and possibly </a:t>
            </a:r>
            <a:r>
              <a:rPr lang="en-US" sz="5400" dirty="0" err="1" smtClean="0"/>
              <a:t>QuickWrites</a:t>
            </a:r>
            <a:r>
              <a:rPr lang="en-US" sz="5400" dirty="0" smtClean="0"/>
              <a:t>)</a:t>
            </a:r>
            <a:endParaRPr lang="en-US" sz="5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077200" cy="5293757"/>
          </a:xfrm>
          <a:prstGeom prst="rect">
            <a:avLst/>
          </a:prstGeom>
          <a:noFill/>
        </p:spPr>
        <p:txBody>
          <a:bodyPr wrap="square" rtlCol="0">
            <a:spAutoFit/>
          </a:bodyPr>
          <a:lstStyle/>
          <a:p>
            <a:r>
              <a:rPr lang="en-US" sz="3200" dirty="0" smtClean="0"/>
              <a:t>Strategies John has used in the classroom.</a:t>
            </a:r>
          </a:p>
          <a:p>
            <a:endParaRPr lang="en-US" dirty="0" smtClean="0"/>
          </a:p>
          <a:p>
            <a:pPr>
              <a:buFont typeface="Arial" pitchFamily="34" charset="0"/>
              <a:buChar char="•"/>
            </a:pPr>
            <a:r>
              <a:rPr lang="en-US" sz="4800" dirty="0" smtClean="0"/>
              <a:t>4 Corners</a:t>
            </a:r>
          </a:p>
          <a:p>
            <a:pPr>
              <a:buFont typeface="Arial" pitchFamily="34" charset="0"/>
              <a:buChar char="•"/>
            </a:pPr>
            <a:r>
              <a:rPr lang="en-US" sz="4800" dirty="0" smtClean="0"/>
              <a:t>GIST</a:t>
            </a:r>
          </a:p>
          <a:p>
            <a:pPr>
              <a:buFont typeface="Arial" pitchFamily="34" charset="0"/>
              <a:buChar char="•"/>
            </a:pPr>
            <a:r>
              <a:rPr lang="en-US" sz="4800" dirty="0" err="1" smtClean="0"/>
              <a:t>Quickwrites</a:t>
            </a:r>
            <a:endParaRPr lang="en-US" sz="4800" dirty="0" smtClean="0"/>
          </a:p>
          <a:p>
            <a:pPr>
              <a:buFont typeface="Arial" pitchFamily="34" charset="0"/>
              <a:buChar char="•"/>
            </a:pPr>
            <a:r>
              <a:rPr lang="en-US" sz="4800" dirty="0" smtClean="0"/>
              <a:t>Reflective Journals</a:t>
            </a:r>
          </a:p>
          <a:p>
            <a:pPr>
              <a:buFont typeface="Arial" pitchFamily="34" charset="0"/>
              <a:buChar char="•"/>
            </a:pPr>
            <a:r>
              <a:rPr lang="en-US" sz="4800" dirty="0" smtClean="0"/>
              <a:t>Collaborative group Activities</a:t>
            </a:r>
            <a:endParaRPr lang="en-US"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533400"/>
            <a:ext cx="6705600" cy="3046988"/>
          </a:xfrm>
          <a:prstGeom prst="rect">
            <a:avLst/>
          </a:prstGeom>
          <a:noFill/>
        </p:spPr>
        <p:txBody>
          <a:bodyPr wrap="square" rtlCol="0">
            <a:spAutoFit/>
          </a:bodyPr>
          <a:lstStyle/>
          <a:p>
            <a:r>
              <a:rPr lang="en-US" sz="3600" dirty="0" smtClean="0"/>
              <a:t>About John</a:t>
            </a:r>
          </a:p>
          <a:p>
            <a:pPr>
              <a:buFont typeface="Arial" pitchFamily="34" charset="0"/>
              <a:buChar char="•"/>
            </a:pPr>
            <a:endParaRPr lang="en-US" sz="2000" dirty="0"/>
          </a:p>
          <a:p>
            <a:pPr>
              <a:buFont typeface="Arial" pitchFamily="34" charset="0"/>
              <a:buChar char="•"/>
            </a:pPr>
            <a:r>
              <a:rPr lang="en-US" sz="2000" dirty="0" smtClean="0"/>
              <a:t> 16 Years as a High School Mathematics Instructor</a:t>
            </a:r>
          </a:p>
          <a:p>
            <a:pPr>
              <a:buFont typeface="Arial" pitchFamily="34" charset="0"/>
              <a:buChar char="•"/>
            </a:pPr>
            <a:r>
              <a:rPr lang="en-US" sz="2000" dirty="0" smtClean="0"/>
              <a:t> National Board Certified since 2002</a:t>
            </a:r>
          </a:p>
          <a:p>
            <a:pPr>
              <a:buFont typeface="Arial" pitchFamily="34" charset="0"/>
              <a:buChar char="•"/>
            </a:pPr>
            <a:r>
              <a:rPr lang="en-US" sz="2000" dirty="0" smtClean="0"/>
              <a:t> BA – Mathematics – Rollins College, Winter Park, FL</a:t>
            </a:r>
          </a:p>
          <a:p>
            <a:pPr>
              <a:buFont typeface="Arial" pitchFamily="34" charset="0"/>
              <a:buChar char="•"/>
            </a:pPr>
            <a:r>
              <a:rPr lang="en-US" sz="2000" dirty="0" smtClean="0"/>
              <a:t> MBA – Georgia State University, Atlanta, GA</a:t>
            </a:r>
          </a:p>
          <a:p>
            <a:pPr>
              <a:buFont typeface="Arial" pitchFamily="34" charset="0"/>
              <a:buChar char="•"/>
            </a:pPr>
            <a:r>
              <a:rPr lang="en-US" sz="2000" dirty="0" smtClean="0"/>
              <a:t> AVID Mathematics Path Training – 2010</a:t>
            </a:r>
          </a:p>
          <a:p>
            <a:pPr>
              <a:buFont typeface="Arial" pitchFamily="34" charset="0"/>
              <a:buChar char="•"/>
            </a:pPr>
            <a:endParaRPr lang="en-US" dirty="0" smtClean="0"/>
          </a:p>
          <a:p>
            <a:pPr>
              <a:buFont typeface="Arial" pitchFamily="34" charset="0"/>
              <a:buChar char="•"/>
            </a:pPr>
            <a:endParaRPr lang="en-US" dirty="0"/>
          </a:p>
        </p:txBody>
      </p:sp>
      <p:sp>
        <p:nvSpPr>
          <p:cNvPr id="5" name="TextBox 4"/>
          <p:cNvSpPr txBox="1"/>
          <p:nvPr/>
        </p:nvSpPr>
        <p:spPr>
          <a:xfrm>
            <a:off x="609600" y="3276600"/>
            <a:ext cx="7239000" cy="646331"/>
          </a:xfrm>
          <a:prstGeom prst="rect">
            <a:avLst/>
          </a:prstGeom>
          <a:noFill/>
        </p:spPr>
        <p:txBody>
          <a:bodyPr wrap="square" rtlCol="0">
            <a:spAutoFit/>
          </a:bodyPr>
          <a:lstStyle/>
          <a:p>
            <a:r>
              <a:rPr lang="en-US" sz="3600" dirty="0" smtClean="0"/>
              <a:t>About Kelly</a:t>
            </a:r>
            <a:endParaRPr lang="en-US"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7391400" cy="584775"/>
          </a:xfrm>
          <a:prstGeom prst="rect">
            <a:avLst/>
          </a:prstGeom>
          <a:noFill/>
        </p:spPr>
        <p:txBody>
          <a:bodyPr wrap="square" rtlCol="0">
            <a:spAutoFit/>
          </a:bodyPr>
          <a:lstStyle/>
          <a:p>
            <a:r>
              <a:rPr lang="en-US" sz="3200" dirty="0" smtClean="0"/>
              <a:t>AVID Strategy #3 - 4 Corners Activity</a:t>
            </a:r>
            <a:endParaRPr lang="en-US" sz="3200" dirty="0"/>
          </a:p>
        </p:txBody>
      </p:sp>
      <p:sp>
        <p:nvSpPr>
          <p:cNvPr id="3" name="TextBox 2"/>
          <p:cNvSpPr txBox="1"/>
          <p:nvPr/>
        </p:nvSpPr>
        <p:spPr>
          <a:xfrm>
            <a:off x="228600" y="1143000"/>
            <a:ext cx="8610600" cy="5632311"/>
          </a:xfrm>
          <a:prstGeom prst="rect">
            <a:avLst/>
          </a:prstGeom>
          <a:noFill/>
        </p:spPr>
        <p:txBody>
          <a:bodyPr wrap="square" rtlCol="0">
            <a:spAutoFit/>
          </a:bodyPr>
          <a:lstStyle/>
          <a:p>
            <a:pPr marL="342900" indent="-342900">
              <a:buAutoNum type="arabicParenR"/>
            </a:pPr>
            <a:r>
              <a:rPr lang="en-US" sz="2000" dirty="0" smtClean="0"/>
              <a:t>Place students in cooperative learning groups.</a:t>
            </a:r>
          </a:p>
          <a:p>
            <a:pPr marL="342900" indent="-342900">
              <a:buAutoNum type="arabicParenR"/>
            </a:pPr>
            <a:r>
              <a:rPr lang="en-US" sz="2000" dirty="0" smtClean="0"/>
              <a:t>Give students a prompt which they will discuss as a group.   The prompt should be challenging yet attainable, and be one such that several different answers could arise within groups.</a:t>
            </a:r>
          </a:p>
          <a:p>
            <a:pPr marL="342900" indent="-342900">
              <a:buAutoNum type="arabicParenR"/>
            </a:pPr>
            <a:r>
              <a:rPr lang="en-US" sz="2000" dirty="0" smtClean="0"/>
              <a:t>Students will discuss within their groups the answer to the prompt, using whatever means they have available to them to derive an answer, such as creating pictorials, using calculators, notes, etc.</a:t>
            </a:r>
          </a:p>
          <a:p>
            <a:pPr marL="342900" indent="-342900">
              <a:buAutoNum type="arabicParenR"/>
            </a:pPr>
            <a:r>
              <a:rPr lang="en-US" sz="2000" dirty="0" smtClean="0"/>
              <a:t>Each group will put their response on a poster</a:t>
            </a:r>
          </a:p>
          <a:p>
            <a:pPr marL="342900" indent="-342900">
              <a:buAutoNum type="arabicParenR"/>
            </a:pPr>
            <a:r>
              <a:rPr lang="en-US" sz="2000" dirty="0" smtClean="0"/>
              <a:t>Once all groups are complete, the poster will be displayed in 4 corners of the room.</a:t>
            </a:r>
          </a:p>
          <a:p>
            <a:pPr marL="342900" indent="-342900">
              <a:buAutoNum type="arabicParenR"/>
            </a:pPr>
            <a:r>
              <a:rPr lang="en-US" sz="2000" dirty="0" smtClean="0"/>
              <a:t>Members of each group will “huddle” and be given the opportunity to come up with the best argument as to why their group is right as opposed to the other groups.</a:t>
            </a:r>
          </a:p>
          <a:p>
            <a:pPr marL="342900" indent="-342900">
              <a:buAutoNum type="arabicParenR"/>
            </a:pPr>
            <a:r>
              <a:rPr lang="en-US" sz="2000" dirty="0" smtClean="0"/>
              <a:t>Students in the huddle will then present their arguments to the class.</a:t>
            </a:r>
          </a:p>
          <a:p>
            <a:pPr marL="342900" indent="-342900">
              <a:buAutoNum type="arabicParenR"/>
            </a:pPr>
            <a:r>
              <a:rPr lang="en-US" sz="2000" dirty="0" smtClean="0"/>
              <a:t>All student will then stand in the middle of the room, and then at the count of three, will go stand in the corner of the group they believe has the right answer.  Defectors will then explain why they defected and the correct answer will be revealed.</a:t>
            </a: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85800"/>
            <a:ext cx="8839200" cy="5447645"/>
          </a:xfrm>
          <a:prstGeom prst="rect">
            <a:avLst/>
          </a:prstGeom>
          <a:noFill/>
        </p:spPr>
        <p:txBody>
          <a:bodyPr wrap="square" rtlCol="0">
            <a:spAutoFit/>
          </a:bodyPr>
          <a:lstStyle/>
          <a:p>
            <a:r>
              <a:rPr lang="en-US" sz="3200" dirty="0" smtClean="0"/>
              <a:t>AVID strategy #4 -Collaborative Learning Activities</a:t>
            </a:r>
          </a:p>
          <a:p>
            <a:endParaRPr lang="en-US" sz="3200" dirty="0" smtClean="0"/>
          </a:p>
          <a:p>
            <a:r>
              <a:rPr lang="en-US" sz="3600" dirty="0" smtClean="0"/>
              <a:t>“How are population estimates, mathematics and Martin Luther King Jr. related?”</a:t>
            </a:r>
          </a:p>
          <a:p>
            <a:endParaRPr lang="en-US" sz="3600" dirty="0" smtClean="0"/>
          </a:p>
          <a:p>
            <a:r>
              <a:rPr lang="en-US" sz="3600" dirty="0" smtClean="0"/>
              <a:t>One of my best activities that utilizes WICR strategies and asks questions on each level of Costa’s level of questioning.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7162800" cy="1200329"/>
          </a:xfrm>
          <a:prstGeom prst="rect">
            <a:avLst/>
          </a:prstGeom>
          <a:noFill/>
        </p:spPr>
        <p:txBody>
          <a:bodyPr wrap="square" rtlCol="0">
            <a:spAutoFit/>
          </a:bodyPr>
          <a:lstStyle/>
          <a:p>
            <a:r>
              <a:rPr lang="en-US" sz="3600" dirty="0" smtClean="0"/>
              <a:t>So how do I incorporate AVID strategies in my classroom?</a:t>
            </a:r>
            <a:endParaRPr lang="en-US" sz="3600" dirty="0"/>
          </a:p>
        </p:txBody>
      </p:sp>
      <p:sp>
        <p:nvSpPr>
          <p:cNvPr id="3" name="TextBox 2"/>
          <p:cNvSpPr txBox="1"/>
          <p:nvPr/>
        </p:nvSpPr>
        <p:spPr>
          <a:xfrm>
            <a:off x="762000" y="1828800"/>
            <a:ext cx="8153400" cy="4247317"/>
          </a:xfrm>
          <a:prstGeom prst="rect">
            <a:avLst/>
          </a:prstGeom>
          <a:noFill/>
        </p:spPr>
        <p:txBody>
          <a:bodyPr wrap="square" rtlCol="0">
            <a:spAutoFit/>
          </a:bodyPr>
          <a:lstStyle/>
          <a:p>
            <a:pPr>
              <a:buFont typeface="Arial" pitchFamily="34" charset="0"/>
              <a:buChar char="•"/>
            </a:pPr>
            <a:r>
              <a:rPr lang="en-US" sz="2400" dirty="0" smtClean="0"/>
              <a:t> </a:t>
            </a:r>
            <a:r>
              <a:rPr lang="en-US" sz="2800" dirty="0" smtClean="0"/>
              <a:t>Start small</a:t>
            </a:r>
          </a:p>
          <a:p>
            <a:pPr>
              <a:buFont typeface="Arial" pitchFamily="34" charset="0"/>
              <a:buChar char="•"/>
            </a:pPr>
            <a:r>
              <a:rPr lang="en-US" sz="2800" dirty="0" smtClean="0"/>
              <a:t> Plan an active learning methodology, try it out,  </a:t>
            </a:r>
          </a:p>
          <a:p>
            <a:r>
              <a:rPr lang="en-US" sz="2800" dirty="0" smtClean="0"/>
              <a:t>  collect feedback, then modify and try it again.</a:t>
            </a:r>
          </a:p>
          <a:p>
            <a:pPr>
              <a:buFont typeface="Arial" pitchFamily="34" charset="0"/>
              <a:buChar char="•"/>
            </a:pPr>
            <a:r>
              <a:rPr lang="en-US" sz="2800" dirty="0" smtClean="0"/>
              <a:t> Start on the first day of class.</a:t>
            </a:r>
          </a:p>
          <a:p>
            <a:pPr>
              <a:buFont typeface="Arial" pitchFamily="34" charset="0"/>
              <a:buChar char="•"/>
            </a:pPr>
            <a:r>
              <a:rPr lang="en-US" sz="2800" dirty="0" smtClean="0"/>
              <a:t> Explain to students why you are doing this and </a:t>
            </a:r>
          </a:p>
          <a:p>
            <a:r>
              <a:rPr lang="en-US" sz="2800" dirty="0" smtClean="0"/>
              <a:t>   how it will aid them in the learning process</a:t>
            </a:r>
          </a:p>
          <a:p>
            <a:pPr>
              <a:buFont typeface="Arial" pitchFamily="34" charset="0"/>
              <a:buChar char="•"/>
            </a:pPr>
            <a:r>
              <a:rPr lang="en-US" sz="2800" dirty="0" smtClean="0"/>
              <a:t> Develop classroom routines or transitions.</a:t>
            </a:r>
          </a:p>
          <a:p>
            <a:pPr>
              <a:buFont typeface="Arial" pitchFamily="34" charset="0"/>
              <a:buChar char="•"/>
            </a:pPr>
            <a:r>
              <a:rPr lang="en-US" sz="2800" dirty="0" smtClean="0"/>
              <a:t> Work collaboratively with a colleague while </a:t>
            </a:r>
          </a:p>
          <a:p>
            <a:r>
              <a:rPr lang="en-US" sz="2800" dirty="0" smtClean="0"/>
              <a:t>   you’re implementing AVID strategies</a:t>
            </a:r>
          </a:p>
          <a:p>
            <a:pPr>
              <a:buFont typeface="Arial" pitchFamily="34" charset="0"/>
              <a:buChar cha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85800"/>
            <a:ext cx="7696200" cy="1015663"/>
          </a:xfrm>
          <a:prstGeom prst="rect">
            <a:avLst/>
          </a:prstGeom>
          <a:noFill/>
        </p:spPr>
        <p:txBody>
          <a:bodyPr wrap="square" rtlCol="0">
            <a:spAutoFit/>
          </a:bodyPr>
          <a:lstStyle/>
          <a:p>
            <a:r>
              <a:rPr lang="en-US" sz="6000" dirty="0" smtClean="0"/>
              <a:t>Math Tutorials</a:t>
            </a:r>
            <a:endParaRPr lang="en-US" sz="6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914400"/>
            <a:ext cx="7924800" cy="830997"/>
          </a:xfrm>
          <a:prstGeom prst="rect">
            <a:avLst/>
          </a:prstGeom>
          <a:noFill/>
        </p:spPr>
        <p:txBody>
          <a:bodyPr wrap="square" rtlCol="0">
            <a:spAutoFit/>
          </a:bodyPr>
          <a:lstStyle/>
          <a:p>
            <a:r>
              <a:rPr lang="en-US" sz="4800" dirty="0" smtClean="0"/>
              <a:t>Thank you for attending!!!</a:t>
            </a:r>
            <a:endParaRPr lang="en-US" sz="4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8153400" cy="5663089"/>
          </a:xfrm>
          <a:prstGeom prst="rect">
            <a:avLst/>
          </a:prstGeom>
          <a:noFill/>
        </p:spPr>
        <p:txBody>
          <a:bodyPr wrap="square" rtlCol="0">
            <a:spAutoFit/>
          </a:bodyPr>
          <a:lstStyle/>
          <a:p>
            <a:r>
              <a:rPr lang="en-US" sz="3600" dirty="0" smtClean="0"/>
              <a:t>Objectives of this session:</a:t>
            </a:r>
          </a:p>
          <a:p>
            <a:endParaRPr lang="en-US" dirty="0" smtClean="0"/>
          </a:p>
          <a:p>
            <a:pPr marL="342900" indent="-342900">
              <a:buAutoNum type="arabicParenR"/>
            </a:pPr>
            <a:r>
              <a:rPr lang="en-US" sz="2800" dirty="0" smtClean="0"/>
              <a:t>For participants to have an understanding of what an AVID school is.</a:t>
            </a:r>
          </a:p>
          <a:p>
            <a:pPr marL="342900" indent="-342900">
              <a:buAutoNum type="arabicParenR"/>
            </a:pPr>
            <a:endParaRPr lang="en-US" sz="2800" dirty="0" smtClean="0"/>
          </a:p>
          <a:p>
            <a:pPr marL="342900" indent="-342900">
              <a:buAutoNum type="arabicParenR"/>
            </a:pPr>
            <a:r>
              <a:rPr lang="en-US" sz="2800" dirty="0" smtClean="0"/>
              <a:t>For participants to understand what AVID’s philosophies are in the teaching of Mathematics.</a:t>
            </a:r>
          </a:p>
          <a:p>
            <a:pPr marL="342900" indent="-342900">
              <a:buAutoNum type="arabicParenR"/>
            </a:pPr>
            <a:endParaRPr lang="en-US" sz="2800" dirty="0" smtClean="0"/>
          </a:p>
          <a:p>
            <a:pPr marL="342900" indent="-342900">
              <a:buAutoNum type="arabicParenR"/>
            </a:pPr>
            <a:r>
              <a:rPr lang="en-US" sz="2800" dirty="0" smtClean="0"/>
              <a:t>To see examples of how AVID strategies can be incorporated into the classroom.</a:t>
            </a:r>
          </a:p>
          <a:p>
            <a:pPr marL="342900" indent="-342900">
              <a:buAutoNum type="arabicParenR"/>
            </a:pPr>
            <a:endParaRPr lang="en-US" sz="2800" dirty="0" smtClean="0"/>
          </a:p>
          <a:p>
            <a:pPr marL="342900" indent="-342900">
              <a:buAutoNum type="arabicParenR"/>
            </a:pPr>
            <a:r>
              <a:rPr lang="en-US" sz="2800" dirty="0" smtClean="0"/>
              <a:t>To encourage participates to take steps to incorporate AVID strategies in the classroom.</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1"/>
            <a:ext cx="7543800" cy="861774"/>
          </a:xfrm>
          <a:prstGeom prst="rect">
            <a:avLst/>
          </a:prstGeom>
          <a:noFill/>
        </p:spPr>
        <p:txBody>
          <a:bodyPr wrap="square" rtlCol="0">
            <a:spAutoFit/>
          </a:bodyPr>
          <a:lstStyle/>
          <a:p>
            <a:r>
              <a:rPr lang="en-US" sz="3200" dirty="0" smtClean="0"/>
              <a:t>AVID Strategy # </a:t>
            </a:r>
            <a:r>
              <a:rPr lang="en-US" sz="3200" dirty="0"/>
              <a:t>1</a:t>
            </a:r>
            <a:r>
              <a:rPr lang="en-US" sz="3200" dirty="0" smtClean="0"/>
              <a:t> – KWL Chart</a:t>
            </a:r>
          </a:p>
          <a:p>
            <a:endParaRPr lang="en-US" dirty="0"/>
          </a:p>
        </p:txBody>
      </p:sp>
      <p:sp>
        <p:nvSpPr>
          <p:cNvPr id="3" name="TextBox 2"/>
          <p:cNvSpPr txBox="1"/>
          <p:nvPr/>
        </p:nvSpPr>
        <p:spPr>
          <a:xfrm>
            <a:off x="685800" y="1219200"/>
            <a:ext cx="6324600" cy="3416320"/>
          </a:xfrm>
          <a:prstGeom prst="rect">
            <a:avLst/>
          </a:prstGeom>
          <a:noFill/>
        </p:spPr>
        <p:txBody>
          <a:bodyPr wrap="square" rtlCol="0">
            <a:spAutoFit/>
          </a:bodyPr>
          <a:lstStyle/>
          <a:p>
            <a:r>
              <a:rPr lang="en-US" sz="2400" dirty="0" smtClean="0"/>
              <a:t>Directions: On a sheet of paper, fold it hot dog style twice to make three columns.  Label the columns  at the top:  What we know (K), What we want/Need to know(W), and What we learned. Please take a few minutes to write and fill in  ideas in the “Know” and “What we want/need to know” columns.</a:t>
            </a:r>
          </a:p>
          <a:p>
            <a:endParaRPr lang="en-US" sz="2400" dirty="0"/>
          </a:p>
        </p:txBody>
      </p:sp>
      <p:sp>
        <p:nvSpPr>
          <p:cNvPr id="4" name="TextBox 3"/>
          <p:cNvSpPr txBox="1"/>
          <p:nvPr/>
        </p:nvSpPr>
        <p:spPr>
          <a:xfrm>
            <a:off x="762000" y="4495800"/>
            <a:ext cx="6629400" cy="1569660"/>
          </a:xfrm>
          <a:prstGeom prst="rect">
            <a:avLst/>
          </a:prstGeom>
          <a:noFill/>
        </p:spPr>
        <p:txBody>
          <a:bodyPr wrap="square" rtlCol="0">
            <a:spAutoFit/>
          </a:bodyPr>
          <a:lstStyle/>
          <a:p>
            <a:r>
              <a:rPr lang="en-US" sz="3200" dirty="0" smtClean="0"/>
              <a:t>The topic we are making a KWL chart for is “What is AVID, and what are AVID Math strategies?”</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533400"/>
            <a:ext cx="7162800" cy="923330"/>
          </a:xfrm>
          <a:prstGeom prst="rect">
            <a:avLst/>
          </a:prstGeom>
          <a:noFill/>
        </p:spPr>
        <p:txBody>
          <a:bodyPr wrap="square" rtlCol="0">
            <a:spAutoFit/>
          </a:bodyPr>
          <a:lstStyle/>
          <a:p>
            <a:r>
              <a:rPr lang="en-US" sz="5400" dirty="0" smtClean="0"/>
              <a:t>What is AVID?</a:t>
            </a:r>
            <a:endParaRPr lang="en-US" sz="5400" dirty="0"/>
          </a:p>
        </p:txBody>
      </p:sp>
      <p:sp>
        <p:nvSpPr>
          <p:cNvPr id="3" name="TextBox 2"/>
          <p:cNvSpPr txBox="1"/>
          <p:nvPr/>
        </p:nvSpPr>
        <p:spPr>
          <a:xfrm>
            <a:off x="914400" y="2133600"/>
            <a:ext cx="6629400" cy="1754326"/>
          </a:xfrm>
          <a:prstGeom prst="rect">
            <a:avLst/>
          </a:prstGeom>
          <a:noFill/>
        </p:spPr>
        <p:txBody>
          <a:bodyPr wrap="square" rtlCol="0">
            <a:spAutoFit/>
          </a:bodyPr>
          <a:lstStyle/>
          <a:p>
            <a:r>
              <a:rPr lang="en-US" sz="3600" dirty="0" smtClean="0"/>
              <a:t>AVID stands for  “Advancement Via Individual Determination”</a:t>
            </a:r>
            <a:endParaRPr lang="en-US" sz="3600" dirty="0"/>
          </a:p>
        </p:txBody>
      </p:sp>
      <p:sp>
        <p:nvSpPr>
          <p:cNvPr id="4" name="TextBox 3"/>
          <p:cNvSpPr txBox="1"/>
          <p:nvPr/>
        </p:nvSpPr>
        <p:spPr>
          <a:xfrm>
            <a:off x="1143000" y="4343400"/>
            <a:ext cx="6629400" cy="1569660"/>
          </a:xfrm>
          <a:prstGeom prst="rect">
            <a:avLst/>
          </a:prstGeom>
          <a:noFill/>
        </p:spPr>
        <p:txBody>
          <a:bodyPr wrap="square" rtlCol="0">
            <a:spAutoFit/>
          </a:bodyPr>
          <a:lstStyle/>
          <a:p>
            <a:r>
              <a:rPr lang="en-US" sz="3200" dirty="0" smtClean="0"/>
              <a:t>Interpretation – students worker harder and are held accountable, while teacher’s work smarter.</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5194051" cy="646331"/>
          </a:xfrm>
          <a:prstGeom prst="rect">
            <a:avLst/>
          </a:prstGeom>
          <a:noFill/>
        </p:spPr>
        <p:txBody>
          <a:bodyPr wrap="none" rtlCol="0">
            <a:spAutoFit/>
          </a:bodyPr>
          <a:lstStyle/>
          <a:p>
            <a:r>
              <a:rPr lang="en-US" sz="3600" dirty="0" smtClean="0"/>
              <a:t>AVID strategy #2 - GIST</a:t>
            </a:r>
            <a:endParaRPr lang="en-US" sz="3600" dirty="0"/>
          </a:p>
        </p:txBody>
      </p:sp>
      <p:sp>
        <p:nvSpPr>
          <p:cNvPr id="3" name="Rectangle 2"/>
          <p:cNvSpPr/>
          <p:nvPr/>
        </p:nvSpPr>
        <p:spPr>
          <a:xfrm>
            <a:off x="685800" y="1371600"/>
            <a:ext cx="4572000" cy="2062103"/>
          </a:xfrm>
          <a:prstGeom prst="rect">
            <a:avLst/>
          </a:prstGeom>
        </p:spPr>
        <p:txBody>
          <a:bodyPr>
            <a:spAutoFit/>
          </a:bodyPr>
          <a:lstStyle/>
          <a:p>
            <a:r>
              <a:rPr lang="en-US" sz="3200" b="1" dirty="0" smtClean="0"/>
              <a:t>gist</a:t>
            </a:r>
            <a:r>
              <a:rPr lang="en-US" sz="3200" dirty="0" smtClean="0"/>
              <a:t> [</a:t>
            </a:r>
            <a:r>
              <a:rPr lang="en-US" sz="3200" b="1" dirty="0" err="1" smtClean="0"/>
              <a:t>jist</a:t>
            </a:r>
            <a:r>
              <a:rPr lang="en-US" sz="3200" dirty="0" smtClean="0"/>
              <a:t>] </a:t>
            </a:r>
            <a:r>
              <a:rPr lang="en-US" sz="3200" i="1" dirty="0" smtClean="0"/>
              <a:t>Noun</a:t>
            </a:r>
            <a:endParaRPr lang="en-US" sz="3200" dirty="0" smtClean="0"/>
          </a:p>
          <a:p>
            <a:r>
              <a:rPr lang="en-US" sz="3200" dirty="0" smtClean="0"/>
              <a:t>the main point or meaning of something: </a:t>
            </a:r>
            <a:r>
              <a:rPr lang="en-US" sz="3200" i="1" dirty="0" smtClean="0"/>
              <a:t>the gist of the letter</a:t>
            </a:r>
            <a:r>
              <a:rPr lang="en-US" sz="3200" dirty="0" smtClean="0"/>
              <a:t> </a:t>
            </a:r>
            <a:endParaRPr lang="en-US" sz="3200" dirty="0"/>
          </a:p>
        </p:txBody>
      </p:sp>
      <p:sp>
        <p:nvSpPr>
          <p:cNvPr id="5" name="TextBox 4"/>
          <p:cNvSpPr txBox="1"/>
          <p:nvPr/>
        </p:nvSpPr>
        <p:spPr>
          <a:xfrm>
            <a:off x="762000" y="3962400"/>
            <a:ext cx="6324600" cy="830997"/>
          </a:xfrm>
          <a:prstGeom prst="rect">
            <a:avLst/>
          </a:prstGeom>
          <a:noFill/>
        </p:spPr>
        <p:txBody>
          <a:bodyPr wrap="square" rtlCol="0">
            <a:spAutoFit/>
          </a:bodyPr>
          <a:lstStyle/>
          <a:p>
            <a:pPr marL="0" lvl="7">
              <a:buClr>
                <a:srgbClr val="FF0000"/>
              </a:buClr>
            </a:pPr>
            <a:r>
              <a:rPr lang="en-US" sz="2400" b="1" dirty="0" smtClean="0">
                <a:cs typeface="Arial" pitchFamily="34" charset="0"/>
              </a:rPr>
              <a:t>GIST </a:t>
            </a:r>
            <a:r>
              <a:rPr lang="en-US" sz="2400" dirty="0" smtClean="0">
                <a:cs typeface="Arial" pitchFamily="34" charset="0"/>
              </a:rPr>
              <a:t>= </a:t>
            </a:r>
            <a:r>
              <a:rPr lang="en-US" sz="2400" b="1" dirty="0" smtClean="0">
                <a:cs typeface="Arial" pitchFamily="34" charset="0"/>
              </a:rPr>
              <a:t>G</a:t>
            </a:r>
            <a:r>
              <a:rPr lang="en-US" sz="2400" dirty="0" smtClean="0">
                <a:cs typeface="Arial" pitchFamily="34" charset="0"/>
              </a:rPr>
              <a:t>enerating </a:t>
            </a:r>
            <a:r>
              <a:rPr lang="en-US" sz="2400" b="1" dirty="0" smtClean="0">
                <a:cs typeface="Arial" pitchFamily="34" charset="0"/>
              </a:rPr>
              <a:t>I</a:t>
            </a:r>
            <a:r>
              <a:rPr lang="en-US" sz="2400" dirty="0" smtClean="0">
                <a:cs typeface="Arial" pitchFamily="34" charset="0"/>
              </a:rPr>
              <a:t>nteractions between </a:t>
            </a:r>
            <a:r>
              <a:rPr lang="en-US" sz="2400" b="1" dirty="0" smtClean="0">
                <a:cs typeface="Arial" pitchFamily="34" charset="0"/>
              </a:rPr>
              <a:t>S</a:t>
            </a:r>
            <a:r>
              <a:rPr lang="en-US" sz="2400" dirty="0" smtClean="0">
                <a:cs typeface="Arial" pitchFamily="34" charset="0"/>
              </a:rPr>
              <a:t>chemata &amp; </a:t>
            </a:r>
            <a:r>
              <a:rPr lang="en-US" sz="2400" b="1" dirty="0" smtClean="0">
                <a:cs typeface="Arial" pitchFamily="34" charset="0"/>
              </a:rPr>
              <a:t>T</a:t>
            </a:r>
            <a:r>
              <a:rPr lang="en-US" sz="2400" dirty="0" smtClean="0">
                <a:cs typeface="Arial" pitchFamily="34" charset="0"/>
              </a:rPr>
              <a:t>ext</a:t>
            </a:r>
            <a:endParaRPr lang="en-US" sz="2400" dirty="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152400" y="1219200"/>
            <a:ext cx="8763000" cy="3108543"/>
          </a:xfrm>
          <a:prstGeom prst="rect">
            <a:avLst/>
          </a:prstGeom>
          <a:noFill/>
          <a:ln w="9525">
            <a:noFill/>
            <a:miter lim="800000"/>
            <a:headEnd/>
            <a:tailEnd/>
          </a:ln>
        </p:spPr>
        <p:txBody>
          <a:bodyPr wrap="square">
            <a:spAutoFit/>
          </a:bodyPr>
          <a:lstStyle/>
          <a:p>
            <a:pPr>
              <a:buClr>
                <a:srgbClr val="FF0000"/>
              </a:buClr>
            </a:pPr>
            <a:r>
              <a:rPr lang="en-US" sz="2800" dirty="0" smtClean="0">
                <a:cs typeface="Arial" pitchFamily="34" charset="0"/>
              </a:rPr>
              <a:t>1) To force students to discard unnecessary and unimportant information so that they may focus on what </a:t>
            </a:r>
            <a:r>
              <a:rPr lang="en-US" sz="2800" i="1" dirty="0" smtClean="0">
                <a:cs typeface="Arial" pitchFamily="34" charset="0"/>
              </a:rPr>
              <a:t>is </a:t>
            </a:r>
            <a:r>
              <a:rPr lang="en-US" sz="2800" dirty="0" smtClean="0">
                <a:cs typeface="Arial" pitchFamily="34" charset="0"/>
              </a:rPr>
              <a:t>significant for them to understand and remember.</a:t>
            </a:r>
          </a:p>
          <a:p>
            <a:pPr marL="111125" indent="-111125">
              <a:buClr>
                <a:srgbClr val="FF0000"/>
              </a:buClr>
              <a:buFont typeface="Wingdings" pitchFamily="2" charset="2"/>
              <a:buChar char="§"/>
            </a:pPr>
            <a:endParaRPr lang="en-US" sz="2800" dirty="0">
              <a:cs typeface="Arial" pitchFamily="34" charset="0"/>
            </a:endParaRPr>
          </a:p>
          <a:p>
            <a:pPr marL="111125" indent="-111125">
              <a:buClr>
                <a:srgbClr val="FF0000"/>
              </a:buClr>
            </a:pPr>
            <a:r>
              <a:rPr lang="en-US" sz="2800" dirty="0" smtClean="0">
                <a:cs typeface="Arial" pitchFamily="34" charset="0"/>
              </a:rPr>
              <a:t>2) To </a:t>
            </a:r>
            <a:r>
              <a:rPr lang="en-US" sz="2800" dirty="0">
                <a:cs typeface="Arial" pitchFamily="34" charset="0"/>
              </a:rPr>
              <a:t>help students learn to write organized and concise summaries of their readings.</a:t>
            </a:r>
          </a:p>
        </p:txBody>
      </p:sp>
      <p:sp>
        <p:nvSpPr>
          <p:cNvPr id="4" name="TextBox 3"/>
          <p:cNvSpPr txBox="1"/>
          <p:nvPr/>
        </p:nvSpPr>
        <p:spPr>
          <a:xfrm>
            <a:off x="304800" y="152400"/>
            <a:ext cx="3329758" cy="584775"/>
          </a:xfrm>
          <a:prstGeom prst="rect">
            <a:avLst/>
          </a:prstGeom>
          <a:noFill/>
        </p:spPr>
        <p:txBody>
          <a:bodyPr wrap="none" rtlCol="0">
            <a:spAutoFit/>
          </a:bodyPr>
          <a:lstStyle/>
          <a:p>
            <a:r>
              <a:rPr lang="en-US" sz="3200" b="1" dirty="0" smtClean="0"/>
              <a:t>Purpose of GIST</a:t>
            </a:r>
            <a:endParaRPr lang="en-US" sz="32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304800" y="1376499"/>
            <a:ext cx="8382000" cy="5481501"/>
          </a:xfrm>
          <a:prstGeom prst="rect">
            <a:avLst/>
          </a:prstGeom>
          <a:noFill/>
          <a:ln w="9525">
            <a:noFill/>
            <a:miter lim="800000"/>
            <a:headEnd/>
            <a:tailEnd/>
          </a:ln>
        </p:spPr>
        <p:txBody>
          <a:bodyPr wrap="square">
            <a:spAutoFit/>
          </a:bodyPr>
          <a:lstStyle/>
          <a:p>
            <a:pPr eaLnBrk="0" hangingPunct="0">
              <a:spcBef>
                <a:spcPct val="20000"/>
              </a:spcBef>
              <a:buFont typeface="Wingdings" pitchFamily="2" charset="2"/>
              <a:buChar char="§"/>
            </a:pPr>
            <a:r>
              <a:rPr lang="en-US" sz="3600" dirty="0"/>
              <a:t>Cooperative Learning Activity</a:t>
            </a:r>
          </a:p>
          <a:p>
            <a:pPr eaLnBrk="0" hangingPunct="0">
              <a:spcBef>
                <a:spcPct val="20000"/>
              </a:spcBef>
              <a:buFont typeface="Wingdings" pitchFamily="2" charset="2"/>
              <a:buChar char="§"/>
            </a:pPr>
            <a:r>
              <a:rPr lang="en-US" sz="3600" dirty="0"/>
              <a:t>All groups read selection</a:t>
            </a:r>
          </a:p>
          <a:p>
            <a:pPr marL="568325" lvl="1" indent="-111125" eaLnBrk="0" hangingPunct="0">
              <a:spcBef>
                <a:spcPct val="20000"/>
              </a:spcBef>
              <a:buSzPct val="50000"/>
              <a:buFont typeface="Wingdings" pitchFamily="2" charset="2"/>
              <a:buChar char="§"/>
            </a:pPr>
            <a:r>
              <a:rPr lang="en-US" sz="3200" dirty="0"/>
              <a:t>20 words to give the GIST of the article</a:t>
            </a:r>
          </a:p>
          <a:p>
            <a:pPr eaLnBrk="0" hangingPunct="0">
              <a:spcBef>
                <a:spcPct val="20000"/>
              </a:spcBef>
              <a:buFont typeface="Wingdings" pitchFamily="2" charset="2"/>
              <a:buChar char="§"/>
            </a:pPr>
            <a:r>
              <a:rPr lang="en-US" sz="3200" dirty="0"/>
              <a:t>Rules:</a:t>
            </a:r>
          </a:p>
          <a:p>
            <a:pPr marL="568325" lvl="1" indent="-111125" eaLnBrk="0" hangingPunct="0">
              <a:spcBef>
                <a:spcPct val="20000"/>
              </a:spcBef>
              <a:buClr>
                <a:schemeClr val="tx1"/>
              </a:buClr>
              <a:buSzPct val="50000"/>
              <a:buFont typeface="Arial" pitchFamily="34" charset="0"/>
              <a:buChar char="•"/>
            </a:pPr>
            <a:r>
              <a:rPr lang="en-US" sz="2800" dirty="0"/>
              <a:t>Use complete sentences; </a:t>
            </a:r>
            <a:br>
              <a:rPr lang="en-US" sz="2800" dirty="0"/>
            </a:br>
            <a:r>
              <a:rPr lang="en-US" sz="2800" dirty="0"/>
              <a:t>no abbreviations or lists</a:t>
            </a:r>
          </a:p>
          <a:p>
            <a:pPr marL="568325" lvl="1" indent="-111125" eaLnBrk="0" hangingPunct="0">
              <a:spcBef>
                <a:spcPct val="20000"/>
              </a:spcBef>
              <a:buClr>
                <a:schemeClr val="tx1"/>
              </a:buClr>
              <a:buSzPct val="50000"/>
              <a:buFont typeface="Arial" pitchFamily="34" charset="0"/>
              <a:buChar char="•"/>
            </a:pPr>
            <a:r>
              <a:rPr lang="en-US" sz="2800" dirty="0"/>
              <a:t>No bulleted lists</a:t>
            </a:r>
          </a:p>
          <a:p>
            <a:pPr marL="568325" lvl="1" indent="-111125" eaLnBrk="0" hangingPunct="0">
              <a:spcBef>
                <a:spcPct val="20000"/>
              </a:spcBef>
              <a:buClr>
                <a:schemeClr val="tx1"/>
              </a:buClr>
              <a:buSzPct val="50000"/>
              <a:buFont typeface="Arial" pitchFamily="34" charset="0"/>
              <a:buChar char="•"/>
            </a:pPr>
            <a:r>
              <a:rPr lang="en-US" sz="2800" dirty="0"/>
              <a:t>All participate in presentation</a:t>
            </a:r>
          </a:p>
          <a:p>
            <a:pPr marL="568325" lvl="1" indent="-111125" eaLnBrk="0" hangingPunct="0">
              <a:spcBef>
                <a:spcPct val="20000"/>
              </a:spcBef>
              <a:buSzPct val="50000"/>
              <a:buFont typeface="Wingdings 2" pitchFamily="18" charset="2"/>
              <a:buChar char=""/>
            </a:pPr>
            <a:endParaRPr lang="en-US" sz="3200" dirty="0">
              <a:solidFill>
                <a:srgbClr val="000066"/>
              </a:solidFill>
            </a:endParaRPr>
          </a:p>
          <a:p>
            <a:pPr eaLnBrk="0" hangingPunct="0">
              <a:spcBef>
                <a:spcPct val="50000"/>
              </a:spcBef>
            </a:pPr>
            <a:endParaRPr lang="en-US" dirty="0">
              <a:latin typeface="AGaramond Semibold" charset="0"/>
            </a:endParaRPr>
          </a:p>
        </p:txBody>
      </p:sp>
      <p:sp>
        <p:nvSpPr>
          <p:cNvPr id="3" name="TextBox 2"/>
          <p:cNvSpPr txBox="1"/>
          <p:nvPr/>
        </p:nvSpPr>
        <p:spPr>
          <a:xfrm>
            <a:off x="457200" y="228600"/>
            <a:ext cx="5181600" cy="646331"/>
          </a:xfrm>
          <a:prstGeom prst="rect">
            <a:avLst/>
          </a:prstGeom>
          <a:noFill/>
        </p:spPr>
        <p:txBody>
          <a:bodyPr wrap="square" rtlCol="0">
            <a:spAutoFit/>
          </a:bodyPr>
          <a:lstStyle/>
          <a:p>
            <a:r>
              <a:rPr lang="en-US" sz="3600" dirty="0" smtClean="0"/>
              <a:t>GIST-continued</a:t>
            </a:r>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5867400" cy="584775"/>
          </a:xfrm>
          <a:prstGeom prst="rect">
            <a:avLst/>
          </a:prstGeom>
          <a:noFill/>
        </p:spPr>
        <p:txBody>
          <a:bodyPr wrap="square" rtlCol="0">
            <a:spAutoFit/>
          </a:bodyPr>
          <a:lstStyle/>
          <a:p>
            <a:r>
              <a:rPr lang="en-US" sz="3200" u="sng" dirty="0" smtClean="0"/>
              <a:t>Your GIST assignment</a:t>
            </a:r>
            <a:endParaRPr lang="en-US" sz="3200" u="sng" dirty="0"/>
          </a:p>
        </p:txBody>
      </p:sp>
      <p:sp>
        <p:nvSpPr>
          <p:cNvPr id="3" name="TextBox 2"/>
          <p:cNvSpPr txBox="1"/>
          <p:nvPr/>
        </p:nvSpPr>
        <p:spPr>
          <a:xfrm>
            <a:off x="609600" y="1219200"/>
            <a:ext cx="6705600" cy="5293757"/>
          </a:xfrm>
          <a:prstGeom prst="rect">
            <a:avLst/>
          </a:prstGeom>
          <a:noFill/>
        </p:spPr>
        <p:txBody>
          <a:bodyPr wrap="square" rtlCol="0">
            <a:spAutoFit/>
          </a:bodyPr>
          <a:lstStyle/>
          <a:p>
            <a:pPr>
              <a:buFont typeface="Arial" pitchFamily="34" charset="0"/>
              <a:buChar char="•"/>
            </a:pPr>
            <a:r>
              <a:rPr lang="en-US" sz="3200" dirty="0" smtClean="0"/>
              <a:t>Read the selection entitled “What is Avid” and “WICR”  </a:t>
            </a:r>
          </a:p>
          <a:p>
            <a:endParaRPr lang="en-US" sz="3200" dirty="0" smtClean="0"/>
          </a:p>
          <a:p>
            <a:pPr>
              <a:buFont typeface="Arial" pitchFamily="34" charset="0"/>
              <a:buChar char="•"/>
            </a:pPr>
            <a:r>
              <a:rPr lang="en-US" sz="3200" dirty="0" smtClean="0"/>
              <a:t> Half the class will write a GIST on “What is AVID?” and the other half will write a GIST on “What does the acronym WICR mean?”</a:t>
            </a:r>
          </a:p>
          <a:p>
            <a:endParaRPr lang="en-US" sz="3200" dirty="0" smtClean="0"/>
          </a:p>
          <a:p>
            <a:pPr>
              <a:buFont typeface="Arial" pitchFamily="34" charset="0"/>
              <a:buChar char="•"/>
            </a:pPr>
            <a:r>
              <a:rPr lang="en-US" sz="3200" dirty="0" smtClean="0"/>
              <a:t>Each group write your GIST on the whiteboard in the designated space.</a:t>
            </a:r>
          </a:p>
          <a:p>
            <a:pPr>
              <a:buFont typeface="Arial" pitchFamily="34" charset="0"/>
              <a:buChar char="•"/>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511</TotalTime>
  <Words>1108</Words>
  <Application>Microsoft Office PowerPoint</Application>
  <PresentationFormat>On-screen Show (4:3)</PresentationFormat>
  <Paragraphs>121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Apex</vt:lpstr>
      <vt:lpstr>Avid Strategies In the Mathematics  Classroom</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ASD1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Avid Strategies In the Mathematics  Classroom</dc:title>
  <dc:creator>brocketj</dc:creator>
  <cp:lastModifiedBy>Nick</cp:lastModifiedBy>
  <cp:revision>51</cp:revision>
  <dcterms:created xsi:type="dcterms:W3CDTF">2011-06-06T17:03:51Z</dcterms:created>
  <dcterms:modified xsi:type="dcterms:W3CDTF">2016-07-25T14:19:36Z</dcterms:modified>
</cp:coreProperties>
</file>